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82"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Calibri" panose="020F0502020204030204" pitchFamily="34" charset="0"/>
      <p:regular r:id="rId10"/>
      <p:bold r:id="rId11"/>
      <p:italic r:id="rId12"/>
      <p:boldItalic r:id="rId13"/>
    </p:embeddedFont>
    <p:embeddedFont>
      <p:font typeface="Calibri Light" panose="020F0302020204030204" pitchFamily="34" charset="0"/>
      <p:regular r:id="rId14"/>
      <p:italic r:id="rId15"/>
    </p:embeddedFont>
    <p:embeddedFont>
      <p:font typeface="Roboto" panose="02000000000000000000" pitchFamily="2" charset="0"/>
      <p:regular r:id="rId16"/>
      <p:bold r:id="rId17"/>
      <p:italic r:id="rId18"/>
      <p:boldItalic r:id="rId19"/>
    </p:embeddedFont>
    <p:embeddedFont>
      <p:font typeface="Roboto Medium" panose="02000000000000000000" pitchFamily="2" charset="0"/>
      <p:regular r:id="rId20"/>
      <p:bold r:id="rId21"/>
      <p:italic r:id="rId22"/>
      <p:boldItalic r:id="rId2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4868" autoAdjust="0"/>
  </p:normalViewPr>
  <p:slideViewPr>
    <p:cSldViewPr snapToGrid="0">
      <p:cViewPr varScale="1">
        <p:scale>
          <a:sx n="95" d="100"/>
          <a:sy n="95" d="100"/>
        </p:scale>
        <p:origin x="2064"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42424"/>
                </a:solidFill>
                <a:effectLst/>
                <a:latin typeface="-apple-system"/>
              </a:rPr>
              <a:t>Hi everybody, we will be presenting about our Book Chapter Summarization project, my name is </a:t>
            </a:r>
            <a:r>
              <a:rPr lang="en-US" b="0" i="0" dirty="0" err="1">
                <a:solidFill>
                  <a:srgbClr val="242424"/>
                </a:solidFill>
                <a:effectLst/>
                <a:latin typeface="-apple-system"/>
              </a:rPr>
              <a:t>Urhum</a:t>
            </a:r>
            <a:r>
              <a:rPr lang="en-US" b="0" i="0" dirty="0">
                <a:solidFill>
                  <a:srgbClr val="242424"/>
                </a:solidFill>
                <a:effectLst/>
                <a:latin typeface="-apple-system"/>
              </a:rPr>
              <a:t> and my partner is Stuart.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2b259dd0c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2b259dd0c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42424"/>
                </a:solidFill>
                <a:effectLst/>
                <a:latin typeface="-apple-system"/>
              </a:rPr>
              <a:t>Often times we are assigned homework assignments where we expected to read a section of a book and then summarize it in our own words. However, many people often end up cheating and go to sites like SparkNotes.com where they can just find a summarized version of the section they were assigned. So, we came up with an idea where we wanted to use NLP to create a model that could summarize chapters of a book in a new way so it wouldn’t be flagged for plagiarism. The way our system is supposed to work is we take in a text file that contains the chapter of said book, and then outputs a summary of that chapter built using the more important sentences in the chapter</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2b259dd0c2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2b259dd0c2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 sz="1800" dirty="0">
                <a:solidFill>
                  <a:srgbClr val="595959"/>
                </a:solidFill>
              </a:rPr>
              <a:t>Chose famous books for easier access to pdf copies for chapters</a:t>
            </a:r>
          </a:p>
          <a:p>
            <a:pPr marL="0" lvl="0" indent="0" algn="l" rtl="0">
              <a:lnSpc>
                <a:spcPct val="115000"/>
              </a:lnSpc>
              <a:spcBef>
                <a:spcPts val="0"/>
              </a:spcBef>
              <a:spcAft>
                <a:spcPts val="1200"/>
              </a:spcAft>
              <a:buNone/>
            </a:pPr>
            <a:endParaRPr lang="en" sz="1800" dirty="0">
              <a:solidFill>
                <a:srgbClr val="595959"/>
              </a:solidFill>
            </a:endParaRPr>
          </a:p>
          <a:p>
            <a:pPr marL="0" lvl="0" indent="0" algn="l" rtl="0">
              <a:lnSpc>
                <a:spcPct val="115000"/>
              </a:lnSpc>
              <a:spcBef>
                <a:spcPts val="0"/>
              </a:spcBef>
              <a:spcAft>
                <a:spcPts val="1200"/>
              </a:spcAft>
              <a:buNone/>
            </a:pPr>
            <a:r>
              <a:rPr lang="en" sz="1800" dirty="0">
                <a:solidFill>
                  <a:srgbClr val="595959"/>
                </a:solidFill>
              </a:rPr>
              <a:t>Didn’t have to collect summaries because the method we chose didn’t require them for training</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2b259dd0c2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2b259dd0c2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595959"/>
                </a:solidFill>
              </a:rPr>
              <a:t>Once we found the chapter text online we copied each chapter into 1 excel cell so the raw format of our data is pure text. </a:t>
            </a:r>
            <a:r>
              <a:rPr lang="en" sz="1200" dirty="0">
                <a:solidFill>
                  <a:srgbClr val="595959"/>
                </a:solidFill>
              </a:rPr>
              <a:t>We had to exclude a couple of chapters that were too long to fit into 1 cell, but our final system could theoretically use a chapter of any length.</a:t>
            </a:r>
            <a:endParaRPr sz="1200" dirty="0">
              <a:solidFill>
                <a:srgbClr val="595959"/>
              </a:solidFill>
            </a:endParaRPr>
          </a:p>
          <a:p>
            <a:pPr marL="0" lvl="0" indent="0" algn="l" rtl="0">
              <a:lnSpc>
                <a:spcPct val="115000"/>
              </a:lnSpc>
              <a:spcBef>
                <a:spcPts val="1200"/>
              </a:spcBef>
              <a:spcAft>
                <a:spcPts val="1200"/>
              </a:spcAft>
              <a:buNone/>
            </a:pPr>
            <a:r>
              <a:rPr lang="en" sz="1200" dirty="0">
                <a:solidFill>
                  <a:srgbClr val="595959"/>
                </a:solidFill>
              </a:rPr>
              <a:t>Next we did some cleaning of the text data. First we split the chapter text into a list of sentences because our system relies on sentences. Next we removed any punctuation, numbers, and special characters from the text because they wouldn’t have any impact on the results. Next we converted all text to lower case to avoid word duplication. And finally we removed all stopwords from the text. Stopwords are words like “and” or “the” that don’t really contribute any meaning to the sentence. We removed these by checking a stopwords list from the natural language toolkit, which is basically just a long list of stopwords, and removing any matching stopwords in our text. At this point our data was ready to be used by our model.</a:t>
            </a:r>
            <a:endParaRPr sz="1200" dirty="0">
              <a:solidFill>
                <a:srgbClr val="595959"/>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2b259dd0c2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2b259dd0c2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slide shows our system architecture. We’ve already gone over the first 2 steps and so now our cleaned data is ready to be used by our model. So first we took our cleaned sentences and turned them into a unique number vectors with values based on the words in the sentences. We did this using a large pregenerated list of word number values called GloVe embeddings.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So at this point all of our sentences were represented by numbers. Because of this we are able to now compare our sentences using these vectors to mathematically see how similar different sentences are to each other. So next we do this for every combination of sentences until we have a large matrix of similarity scores. So the values of this matrix represent how similar each sentence is to every other sentence.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a:t>
            </a:r>
            <a:r>
              <a:rPr lang="en-US" dirty="0"/>
              <a:t>h</a:t>
            </a:r>
            <a:r>
              <a:rPr lang="en" dirty="0"/>
              <a:t>en we pass these similarities into the page rank algorithm. Simply, this algorithm looks at the similarities of all the sentences and ranks the sentences from most to least important. It does this basically by picking sentences that are least similar to the other top sentences so there is little similarity between top ranked sentences. T</a:t>
            </a:r>
            <a:r>
              <a:rPr lang="en-US" dirty="0"/>
              <a:t>h</a:t>
            </a:r>
            <a:r>
              <a:rPr lang="en" dirty="0"/>
              <a:t>en the idea is that all unique information is presented without being repeated. Once we have these sentence rankings, we simply output the top ranked sentences.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12b259dd0c2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12b259dd0c2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From start to finish, our system is able to generate a summary in about 25-30 seconds, depending on the length of the chapter. Here we have the system generated summary of the first chapter of harry potter and the sorcerers stone, and a human written summary we found online. We can compare these summaries visually to see how well our system did.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As you can see, our summary is created by picking sentences from the chapter that the algorithm ranked as most important. However, because these sentences are from a chapter, which occurs in a sequence, the sentences in our summary end up out of order, which can be confusing. However, the more glaring issue is that the sentences do not fit together nicely to form an understandable summary. If you’re familiar with Harry Potter you can see that some important information is present, like you can see that James and Lilly die in the first sentence, but if not were not familiar with the book you would have a tough time understanding what is going on. Whereas, we can see in the human written summary, this is much more what we would expect to see in a summary. A cohesive paragraph that talks about the important things that happened in the chapter.</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2b259dd0c2_2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2b259dd0c2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US" dirty="0"/>
              <a:t>In conclusion we used the wrong type of model for this task. Since our model only selects sentences that exist in the chapter to form our summary, it ends up being confusing and not very meaningful. This is because there is just too much text in any given chapter. And much of it is dialogue or unimportant information that isn’t relevant to a summary. And because of the way the page rank algorithm works, some of this is bound to end up in our summary. We believe that this sort of model would be more useful for summarizing relatively small articles where sentence sequence is not as important. </a:t>
            </a:r>
            <a:r>
              <a:rPr lang="en-US"/>
              <a:t>Also existing sentences </a:t>
            </a:r>
            <a:r>
              <a:rPr lang="en-US" dirty="0"/>
              <a:t>in the article would be more informational, so they would fit into a summary better.</a:t>
            </a:r>
          </a:p>
          <a:p>
            <a:pPr marL="0" lvl="0" indent="0" algn="l" rtl="0">
              <a:lnSpc>
                <a:spcPct val="115000"/>
              </a:lnSpc>
              <a:spcBef>
                <a:spcPts val="1200"/>
              </a:spcBef>
              <a:spcAft>
                <a:spcPts val="1200"/>
              </a:spcAft>
              <a:buNone/>
            </a:pPr>
            <a:endParaRPr lang="en-US" dirty="0"/>
          </a:p>
          <a:p>
            <a:pPr marL="0" lvl="0" indent="0" algn="l" rtl="0">
              <a:lnSpc>
                <a:spcPct val="115000"/>
              </a:lnSpc>
              <a:spcBef>
                <a:spcPts val="1200"/>
              </a:spcBef>
              <a:spcAft>
                <a:spcPts val="1200"/>
              </a:spcAft>
              <a:buNone/>
            </a:pPr>
            <a:r>
              <a:rPr lang="en-US" dirty="0"/>
              <a:t>If we were to try this again, we would have gone with a different type of algorithm. Instead of the </a:t>
            </a:r>
            <a:r>
              <a:rPr lang="en-US" dirty="0" err="1"/>
              <a:t>pagerank</a:t>
            </a:r>
            <a:r>
              <a:rPr lang="en-US" dirty="0"/>
              <a:t> algorithm which picks existing sentences, we believe an abstractive summarization model would work better. This type of model generates entirely new sentences instead of just being limited to existing sentences, and we believe this approach would have been better able to summarize book chapters.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ctrTitle"/>
          </p:nvPr>
        </p:nvSpPr>
        <p:spPr>
          <a:xfrm>
            <a:off x="2971799" y="1473200"/>
            <a:ext cx="5398295" cy="1816098"/>
          </a:xfrm>
        </p:spPr>
        <p:txBody>
          <a:bodyPr anchor="b">
            <a:normAutofit/>
          </a:bodyPr>
          <a:lstStyle>
            <a:lvl1pPr algn="r">
              <a:defRPr sz="3600">
                <a:effectLst/>
              </a:defRPr>
            </a:lvl1pPr>
          </a:lstStyle>
          <a:p>
            <a:r>
              <a:rPr lang="en-US"/>
              <a:t>Click to edit Master title style</a:t>
            </a:r>
            <a:endParaRPr lang="en-US" dirty="0"/>
          </a:p>
        </p:txBody>
      </p:sp>
      <p:sp>
        <p:nvSpPr>
          <p:cNvPr id="3" name="Subtitle 2"/>
          <p:cNvSpPr>
            <a:spLocks noGrp="1"/>
          </p:cNvSpPr>
          <p:nvPr>
            <p:ph type="subTitle" idx="1"/>
          </p:nvPr>
        </p:nvSpPr>
        <p:spPr>
          <a:xfrm>
            <a:off x="2971799" y="3289300"/>
            <a:ext cx="5398295" cy="1054100"/>
          </a:xfrm>
        </p:spPr>
        <p:txBody>
          <a:bodyPr anchor="t">
            <a:normAutofit/>
          </a:bodyPr>
          <a:lstStyle>
            <a:lvl1pPr marL="0" indent="0" algn="r">
              <a:buNone/>
              <a:defRPr sz="1350" cap="all">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6699419" y="4402932"/>
            <a:ext cx="1200150" cy="283369"/>
          </a:xfrm>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a:xfrm>
            <a:off x="2971799" y="4402932"/>
            <a:ext cx="3670469" cy="283369"/>
          </a:xfrm>
        </p:spPr>
        <p:txBody>
          <a:bodyPr/>
          <a:lstStyle/>
          <a:p>
            <a:endParaRPr lang="en-US"/>
          </a:p>
        </p:txBody>
      </p:sp>
      <p:sp>
        <p:nvSpPr>
          <p:cNvPr id="6" name="Slide Number Placeholder 5"/>
          <p:cNvSpPr>
            <a:spLocks noGrp="1"/>
          </p:cNvSpPr>
          <p:nvPr>
            <p:ph type="sldNum" sz="quarter" idx="12"/>
          </p:nvPr>
        </p:nvSpPr>
        <p:spPr>
          <a:xfrm>
            <a:off x="7956719" y="4402932"/>
            <a:ext cx="413375" cy="283369"/>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02458660"/>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3549649"/>
            <a:ext cx="759857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28701" y="699084"/>
            <a:ext cx="6569870" cy="2373732"/>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14351" y="3974702"/>
            <a:ext cx="7598570" cy="37028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1FD2BA0-3ACA-4650-84CB-FF6B5205D2DF}" type="datetimeFigureOut">
              <a:rPr lang="en-US" smtClean="0"/>
              <a:t>5/18/2022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0369848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457201"/>
            <a:ext cx="7598570" cy="2343149"/>
          </a:xfrm>
        </p:spPr>
        <p:txBody>
          <a:bodyPr anchor="ctr">
            <a:normAutofit/>
          </a:bodyPr>
          <a:lstStyle>
            <a:lvl1pPr algn="l">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514350" y="3257550"/>
            <a:ext cx="7598571" cy="1085850"/>
          </a:xfrm>
        </p:spPr>
        <p:txBody>
          <a:bodyPr anchor="ctr">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9286487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15" name="TextBox 14"/>
          <p:cNvSpPr txBox="1"/>
          <p:nvPr/>
        </p:nvSpPr>
        <p:spPr>
          <a:xfrm>
            <a:off x="7678400"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1" name="TextBox 10"/>
          <p:cNvSpPr txBox="1"/>
          <p:nvPr/>
        </p:nvSpPr>
        <p:spPr>
          <a:xfrm>
            <a:off x="366206" y="61750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744201" y="457201"/>
            <a:ext cx="7162799" cy="2057399"/>
          </a:xfrm>
        </p:spPr>
        <p:txBody>
          <a:bodyPr anchor="ctr">
            <a:normAutofit/>
          </a:bodyPr>
          <a:lstStyle>
            <a:lvl1pPr algn="l">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823406" y="2514600"/>
            <a:ext cx="7004388"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15599" y="3257550"/>
            <a:ext cx="7614275" cy="1085850"/>
          </a:xfrm>
        </p:spPr>
        <p:txBody>
          <a:bodyPr anchor="ctr">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7001008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2" y="2481436"/>
            <a:ext cx="7598569" cy="1101600"/>
          </a:xfrm>
        </p:spPr>
        <p:txBody>
          <a:bodyPr anchor="b">
            <a:normAutofit/>
          </a:bodyPr>
          <a:lstStyle>
            <a:lvl1pPr algn="l">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514351" y="3583036"/>
            <a:ext cx="7598570" cy="645300"/>
          </a:xfrm>
        </p:spPr>
        <p:txBody>
          <a:bodyPr anchor="t">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9626576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13" name="TextBox 12"/>
          <p:cNvSpPr txBox="1"/>
          <p:nvPr/>
        </p:nvSpPr>
        <p:spPr>
          <a:xfrm>
            <a:off x="7678400"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4" name="TextBox 13"/>
          <p:cNvSpPr txBox="1"/>
          <p:nvPr/>
        </p:nvSpPr>
        <p:spPr>
          <a:xfrm>
            <a:off x="366206" y="61750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16" name="Title 1"/>
          <p:cNvSpPr>
            <a:spLocks noGrp="1"/>
          </p:cNvSpPr>
          <p:nvPr>
            <p:ph type="title"/>
          </p:nvPr>
        </p:nvSpPr>
        <p:spPr>
          <a:xfrm>
            <a:off x="744201" y="457201"/>
            <a:ext cx="7162799" cy="2057399"/>
          </a:xfrm>
        </p:spPr>
        <p:txBody>
          <a:bodyPr anchor="ctr">
            <a:normAutofit/>
          </a:bodyPr>
          <a:lstStyle>
            <a:lvl1pPr algn="l">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514350" y="2914650"/>
            <a:ext cx="7601577" cy="666750"/>
          </a:xfrm>
        </p:spPr>
        <p:txBody>
          <a:bodyPr vert="horz" lIns="91440" tIns="45720" rIns="91440" bIns="45720" rtlCol="0" anchor="b">
            <a:normAutofit/>
          </a:bodyPr>
          <a:lstStyle>
            <a:lvl1pPr>
              <a:buNone/>
              <a:defRPr lang="en-US" sz="1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4349" y="3581400"/>
            <a:ext cx="7601577" cy="76200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4424180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457201"/>
            <a:ext cx="7598570" cy="20573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514351" y="2628900"/>
            <a:ext cx="7598571" cy="628650"/>
          </a:xfrm>
        </p:spPr>
        <p:txBody>
          <a:bodyPr vert="horz" lIns="91440" tIns="45720" rIns="91440" bIns="45720" rtlCol="0" anchor="b">
            <a:normAutofit/>
          </a:bodyPr>
          <a:lstStyle>
            <a:lvl1pPr>
              <a:buNone/>
              <a:defRPr lang="en-US" sz="21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4350" y="3257550"/>
            <a:ext cx="7598571" cy="10858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3114237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8" name="Title 1"/>
          <p:cNvSpPr>
            <a:spLocks noGrp="1"/>
          </p:cNvSpPr>
          <p:nvPr>
            <p:ph type="title"/>
          </p:nvPr>
        </p:nvSpPr>
        <p:spPr>
          <a:xfrm>
            <a:off x="514351" y="457201"/>
            <a:ext cx="7598569" cy="1092200"/>
          </a:xfrm>
        </p:spPr>
        <p:txBody>
          <a:bodyPr/>
          <a:lstStyle/>
          <a:p>
            <a:r>
              <a:rPr lang="en-US"/>
              <a:t>Click to edit Master title style</a:t>
            </a:r>
            <a:endParaRPr lang="en-US" dirty="0"/>
          </a:p>
        </p:txBody>
      </p:sp>
    </p:spTree>
    <p:extLst>
      <p:ext uri="{BB962C8B-B14F-4D97-AF65-F5344CB8AC3E}">
        <p14:creationId xmlns:p14="http://schemas.microsoft.com/office/powerpoint/2010/main" val="311373661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Vertical Title 1"/>
          <p:cNvSpPr>
            <a:spLocks noGrp="1"/>
          </p:cNvSpPr>
          <p:nvPr>
            <p:ph type="title" orient="vert"/>
          </p:nvPr>
        </p:nvSpPr>
        <p:spPr>
          <a:xfrm>
            <a:off x="6494006" y="457200"/>
            <a:ext cx="1618914" cy="38862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4350" y="457200"/>
            <a:ext cx="5874087" cy="38862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7152518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04489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522217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1" y="2481436"/>
            <a:ext cx="7598570" cy="1101600"/>
          </a:xfrm>
        </p:spPr>
        <p:txBody>
          <a:bodyPr anchor="b"/>
          <a:lstStyle>
            <a:lvl1pPr algn="l">
              <a:defRPr sz="3000" b="0" cap="all"/>
            </a:lvl1pPr>
          </a:lstStyle>
          <a:p>
            <a:r>
              <a:rPr lang="en-US"/>
              <a:t>Click to edit Master title style</a:t>
            </a:r>
            <a:endParaRPr lang="en-US" dirty="0"/>
          </a:p>
        </p:txBody>
      </p:sp>
      <p:sp>
        <p:nvSpPr>
          <p:cNvPr id="3" name="Text Placeholder 2"/>
          <p:cNvSpPr>
            <a:spLocks noGrp="1"/>
          </p:cNvSpPr>
          <p:nvPr>
            <p:ph type="body" idx="1"/>
          </p:nvPr>
        </p:nvSpPr>
        <p:spPr>
          <a:xfrm>
            <a:off x="514349" y="3583036"/>
            <a:ext cx="7598571" cy="645300"/>
          </a:xfrm>
        </p:spPr>
        <p:txBody>
          <a:bodyPr anchor="t">
            <a:normAutofit/>
          </a:bodyPr>
          <a:lstStyle>
            <a:lvl1pPr marL="0" indent="0" algn="l">
              <a:buNone/>
              <a:defRPr sz="1500" cap="all">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FD2BA0-3ACA-4650-84CB-FF6B5205D2DF}" type="datetimeFigureOut">
              <a:rPr lang="en-US" smtClean="0"/>
              <a:t>5/18/2022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4141669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4351" y="1606550"/>
            <a:ext cx="3746501" cy="273685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366421" y="1606551"/>
            <a:ext cx="3746499" cy="27368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1FD2BA0-3ACA-4650-84CB-FF6B5205D2DF}" type="datetimeFigureOut">
              <a:rPr lang="en-US" smtClean="0"/>
              <a:t>5/18/2022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0778440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30252" y="1663700"/>
            <a:ext cx="3531791"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14351" y="2152651"/>
            <a:ext cx="3747692" cy="219074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72003" y="1670050"/>
            <a:ext cx="3542110"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367612" y="2152651"/>
            <a:ext cx="3746501" cy="219074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FD2BA0-3ACA-4650-84CB-FF6B5205D2DF}" type="datetimeFigureOut">
              <a:rPr lang="en-US" smtClean="0"/>
              <a:t>5/18/2022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1769044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1FD2BA0-3ACA-4650-84CB-FF6B5205D2DF}" type="datetimeFigureOut">
              <a:rPr lang="en-US" smtClean="0"/>
              <a:t>5/18/2022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9676797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Date Placeholder 1"/>
          <p:cNvSpPr>
            <a:spLocks noGrp="1"/>
          </p:cNvSpPr>
          <p:nvPr>
            <p:ph type="dt" sz="half" idx="10"/>
          </p:nvPr>
        </p:nvSpPr>
        <p:spPr/>
        <p:txBody>
          <a:bodyPr/>
          <a:lstStyle/>
          <a:p>
            <a:fld id="{21FD2BA0-3ACA-4650-84CB-FF6B5205D2DF}" type="datetimeFigureOut">
              <a:rPr lang="en-US" smtClean="0"/>
              <a:t>5/18/2022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73205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0" y="1555750"/>
            <a:ext cx="2760664" cy="1028700"/>
          </a:xfrm>
        </p:spPr>
        <p:txBody>
          <a:bodyPr anchor="b">
            <a:normAutofit/>
          </a:bodyPr>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486151" y="457201"/>
            <a:ext cx="4626770" cy="38862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14350" y="2584450"/>
            <a:ext cx="2760664" cy="1371600"/>
          </a:xfrm>
        </p:spPr>
        <p:txBody>
          <a:bodyPr anchor="t">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1FD2BA0-3ACA-4650-84CB-FF6B5205D2DF}" type="datetimeFigureOut">
              <a:rPr lang="en-US" smtClean="0"/>
              <a:t>5/18/2022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398962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1619" cy="5142161"/>
          </a:xfrm>
          <a:prstGeom prst="rect">
            <a:avLst/>
          </a:prstGeom>
        </p:spPr>
      </p:pic>
      <p:sp>
        <p:nvSpPr>
          <p:cNvPr id="2" name="Title 1"/>
          <p:cNvSpPr>
            <a:spLocks noGrp="1"/>
          </p:cNvSpPr>
          <p:nvPr>
            <p:ph type="title"/>
          </p:nvPr>
        </p:nvSpPr>
        <p:spPr>
          <a:xfrm>
            <a:off x="514350" y="1200150"/>
            <a:ext cx="4623490" cy="1028700"/>
          </a:xfrm>
        </p:spPr>
        <p:txBody>
          <a:bodyPr anchor="b">
            <a:normAutofit/>
          </a:bodyPr>
          <a:lstStyle>
            <a:lvl1pPr algn="l">
              <a:defRPr sz="21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652190" y="685800"/>
            <a:ext cx="2460731" cy="3429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14350" y="2228850"/>
            <a:ext cx="4623490" cy="1371600"/>
          </a:xfrm>
        </p:spPr>
        <p:txBody>
          <a:bodyPr anchor="t">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1FD2BA0-3ACA-4650-84CB-FF6B5205D2DF}" type="datetimeFigureOut">
              <a:rPr lang="en-US" smtClean="0"/>
              <a:t>5/18/2022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3505813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4351" y="457201"/>
            <a:ext cx="7598569" cy="10922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4351" y="1606551"/>
            <a:ext cx="7598569" cy="273685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42245" y="4402932"/>
            <a:ext cx="1200150" cy="283369"/>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21FD2BA0-3ACA-4650-84CB-FF6B5205D2DF}" type="datetimeFigureOut">
              <a:rPr lang="en-US" smtClean="0"/>
              <a:t>5/18/2022</a:t>
            </a:fld>
            <a:endParaRPr lang="en-US"/>
          </a:p>
        </p:txBody>
      </p:sp>
      <p:sp>
        <p:nvSpPr>
          <p:cNvPr id="5" name="Footer Placeholder 4"/>
          <p:cNvSpPr>
            <a:spLocks noGrp="1"/>
          </p:cNvSpPr>
          <p:nvPr>
            <p:ph type="ftr" sz="quarter" idx="3"/>
          </p:nvPr>
        </p:nvSpPr>
        <p:spPr>
          <a:xfrm>
            <a:off x="514351" y="4402932"/>
            <a:ext cx="5870744" cy="283369"/>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7699546" y="4402932"/>
            <a:ext cx="413375" cy="283369"/>
          </a:xfrm>
          <a:prstGeom prst="rect">
            <a:avLst/>
          </a:prstGeom>
        </p:spPr>
        <p:txBody>
          <a:bodyPr vert="horz" lIns="91440" tIns="45720" rIns="91440" bIns="45720" rtlCol="0" anchor="ctr"/>
          <a:lstStyle>
            <a:lvl1pPr algn="r">
              <a:defRPr sz="750" b="0" i="0">
                <a:solidFill>
                  <a:schemeClr val="tx1"/>
                </a:solidFill>
                <a:effectLst/>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72801910"/>
      </p:ext>
    </p:extLst>
  </p:cSld>
  <p:clrMap bg1="dk1" tx1="lt1" bg2="dk2" tx2="lt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 id="2147483894" r:id="rId12"/>
    <p:sldLayoutId id="2147483895" r:id="rId13"/>
    <p:sldLayoutId id="2147483896" r:id="rId14"/>
    <p:sldLayoutId id="2147483897" r:id="rId15"/>
    <p:sldLayoutId id="2147483898" r:id="rId16"/>
    <p:sldLayoutId id="2147483899" r:id="rId17"/>
    <p:sldLayoutId id="2147483900" r:id="rId18"/>
  </p:sldLayoutIdLst>
  <p:hf sldNum="0" hdr="0" ftr="0" dt="0"/>
  <p:txStyles>
    <p:titleStyle>
      <a:lvl1pPr algn="l" defTabSz="342900" rtl="0" eaLnBrk="1" latinLnBrk="0" hangingPunct="1">
        <a:spcBef>
          <a:spcPct val="0"/>
        </a:spcBef>
        <a:buNone/>
        <a:defRPr sz="27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ts val="0"/>
        </a:spcBef>
        <a:spcAft>
          <a:spcPts val="750"/>
        </a:spcAft>
        <a:buClr>
          <a:schemeClr val="tx1"/>
        </a:buClr>
        <a:buSzPct val="100000"/>
        <a:buFont typeface="Arial"/>
        <a:buChar char="•"/>
        <a:defRPr sz="1350" kern="1200" cap="none">
          <a:solidFill>
            <a:schemeClr val="tx1"/>
          </a:solidFill>
          <a:effectLst/>
          <a:latin typeface="+mn-lt"/>
          <a:ea typeface="+mn-ea"/>
          <a:cs typeface="+mn-cs"/>
        </a:defRPr>
      </a:lvl1pPr>
      <a:lvl2pPr marL="557213" indent="-214313" algn="l" defTabSz="342900" rtl="0" eaLnBrk="1" latinLnBrk="0" hangingPunct="1">
        <a:spcBef>
          <a:spcPts val="0"/>
        </a:spcBef>
        <a:spcAft>
          <a:spcPts val="750"/>
        </a:spcAft>
        <a:buClr>
          <a:schemeClr val="tx1"/>
        </a:buClr>
        <a:buSzPct val="100000"/>
        <a:buFont typeface="Arial"/>
        <a:buChar char="•"/>
        <a:defRPr sz="1200" kern="1200" cap="none">
          <a:solidFill>
            <a:schemeClr val="tx1"/>
          </a:solidFill>
          <a:effectLst/>
          <a:latin typeface="+mn-lt"/>
          <a:ea typeface="+mn-ea"/>
          <a:cs typeface="+mn-cs"/>
        </a:defRPr>
      </a:lvl2pPr>
      <a:lvl3pPr marL="900113" indent="-214313" algn="l" defTabSz="342900" rtl="0" eaLnBrk="1" latinLnBrk="0" hangingPunct="1">
        <a:spcBef>
          <a:spcPts val="0"/>
        </a:spcBef>
        <a:spcAft>
          <a:spcPts val="750"/>
        </a:spcAft>
        <a:buClr>
          <a:schemeClr val="tx1"/>
        </a:buClr>
        <a:buSzPct val="100000"/>
        <a:buFont typeface="Arial"/>
        <a:buChar char="•"/>
        <a:defRPr sz="1050" kern="1200" cap="none">
          <a:solidFill>
            <a:schemeClr val="tx1"/>
          </a:solidFill>
          <a:effectLst/>
          <a:latin typeface="+mn-lt"/>
          <a:ea typeface="+mn-ea"/>
          <a:cs typeface="+mn-cs"/>
        </a:defRPr>
      </a:lvl3pPr>
      <a:lvl4pPr marL="1157288" indent="-128588"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4pPr>
      <a:lvl5pPr marL="1500188" indent="-128588"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5pPr>
      <a:lvl6pPr marL="18859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6pPr>
      <a:lvl7pPr marL="22288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7pPr>
      <a:lvl8pPr marL="25717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8pPr>
      <a:lvl9pPr marL="2914650" indent="-171450" algn="l" defTabSz="342900" rtl="0" eaLnBrk="1" latinLnBrk="0" hangingPunct="1">
        <a:spcBef>
          <a:spcPts val="0"/>
        </a:spcBef>
        <a:spcAft>
          <a:spcPts val="750"/>
        </a:spcAft>
        <a:buClr>
          <a:schemeClr val="tx1"/>
        </a:buClr>
        <a:buSzPct val="100000"/>
        <a:buFont typeface="Arial"/>
        <a:buChar char="•"/>
        <a:defRPr sz="900" kern="1200" cap="none">
          <a:solidFill>
            <a:schemeClr val="tx1"/>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Book Chapter Summarization</a:t>
            </a:r>
            <a:endParaRPr/>
          </a:p>
        </p:txBody>
      </p:sp>
      <p:sp>
        <p:nvSpPr>
          <p:cNvPr id="55" name="Google Shape;55;p13"/>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Urhum Sheikh, Stuart Harley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Introduction</a:t>
            </a:r>
            <a:endParaRPr/>
          </a:p>
        </p:txBody>
      </p:sp>
      <p:sp>
        <p:nvSpPr>
          <p:cNvPr id="61" name="Google Shape;61;p14"/>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55600" algn="l" rtl="0">
              <a:lnSpc>
                <a:spcPct val="200000"/>
              </a:lnSpc>
              <a:spcBef>
                <a:spcPts val="0"/>
              </a:spcBef>
              <a:spcAft>
                <a:spcPts val="0"/>
              </a:spcAft>
              <a:buSzPts val="2000"/>
              <a:buChar char="●"/>
            </a:pPr>
            <a:r>
              <a:rPr lang="en" sz="2000" dirty="0"/>
              <a:t>School HW assignments ask us to summarize chapters</a:t>
            </a:r>
            <a:endParaRPr sz="2000" dirty="0"/>
          </a:p>
          <a:p>
            <a:pPr marL="457200" lvl="0" indent="-355600" algn="l" rtl="0">
              <a:lnSpc>
                <a:spcPct val="200000"/>
              </a:lnSpc>
              <a:spcBef>
                <a:spcPts val="0"/>
              </a:spcBef>
              <a:spcAft>
                <a:spcPts val="0"/>
              </a:spcAft>
              <a:buSzPts val="2000"/>
              <a:buChar char="●"/>
            </a:pPr>
            <a:r>
              <a:rPr lang="en" sz="2000" dirty="0"/>
              <a:t>People cheat and find summaries online</a:t>
            </a:r>
          </a:p>
          <a:p>
            <a:pPr marL="457200" lvl="0" indent="-355600" algn="l" rtl="0">
              <a:spcBef>
                <a:spcPts val="0"/>
              </a:spcBef>
              <a:spcAft>
                <a:spcPts val="0"/>
              </a:spcAft>
              <a:buSzPts val="2000"/>
              <a:buChar char="●"/>
            </a:pPr>
            <a:endParaRPr lang="en" sz="2000" dirty="0"/>
          </a:p>
          <a:p>
            <a:pPr marL="457200" lvl="0" indent="-355600" algn="l" rtl="0">
              <a:spcBef>
                <a:spcPts val="0"/>
              </a:spcBef>
              <a:spcAft>
                <a:spcPts val="0"/>
              </a:spcAft>
              <a:buSzPts val="2000"/>
              <a:buChar char="●"/>
            </a:pPr>
            <a:r>
              <a:rPr lang="en" sz="2000" dirty="0"/>
              <a:t>Goal: Create a system that would generate novel summaries so they wouldn’t be flagged for plagiarism</a:t>
            </a:r>
            <a:endParaRPr sz="2000" dirty="0"/>
          </a:p>
        </p:txBody>
      </p:sp>
      <p:pic>
        <p:nvPicPr>
          <p:cNvPr id="62" name="Google Shape;62;p14"/>
          <p:cNvPicPr preferRelativeResize="0"/>
          <p:nvPr/>
        </p:nvPicPr>
        <p:blipFill>
          <a:blip r:embed="rId3">
            <a:alphaModFix/>
          </a:blip>
          <a:stretch>
            <a:fillRect/>
          </a:stretch>
        </p:blipFill>
        <p:spPr>
          <a:xfrm>
            <a:off x="1685137" y="3611100"/>
            <a:ext cx="5773725" cy="10873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297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Collection</a:t>
            </a:r>
            <a:endParaRPr/>
          </a:p>
        </p:txBody>
      </p:sp>
      <p:sp>
        <p:nvSpPr>
          <p:cNvPr id="68" name="Google Shape;68;p15"/>
          <p:cNvSpPr txBox="1">
            <a:spLocks noGrp="1"/>
          </p:cNvSpPr>
          <p:nvPr>
            <p:ph type="body" idx="1"/>
          </p:nvPr>
        </p:nvSpPr>
        <p:spPr>
          <a:xfrm>
            <a:off x="105450" y="1002425"/>
            <a:ext cx="4569000" cy="150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1800" dirty="0"/>
              <a:t>Chapter text from fiction novels:</a:t>
            </a:r>
            <a:endParaRPr sz="1800" dirty="0"/>
          </a:p>
          <a:p>
            <a:pPr marL="1371600" lvl="1" indent="-317500" algn="l" rtl="0">
              <a:spcBef>
                <a:spcPts val="0"/>
              </a:spcBef>
              <a:spcAft>
                <a:spcPts val="0"/>
              </a:spcAft>
              <a:buSzPts val="1400"/>
              <a:buChar char="○"/>
            </a:pPr>
            <a:r>
              <a:rPr lang="en" sz="1400" dirty="0"/>
              <a:t>The Hunger Games - Suzanne Collins</a:t>
            </a:r>
            <a:endParaRPr sz="1400" dirty="0"/>
          </a:p>
          <a:p>
            <a:pPr marL="1371600" lvl="1" indent="-317500" algn="l" rtl="0">
              <a:spcBef>
                <a:spcPts val="0"/>
              </a:spcBef>
              <a:spcAft>
                <a:spcPts val="0"/>
              </a:spcAft>
              <a:buSzPts val="1400"/>
              <a:buChar char="○"/>
            </a:pPr>
            <a:r>
              <a:rPr lang="en" sz="1400" dirty="0"/>
              <a:t>Harry Potter - J.K. Rowling</a:t>
            </a:r>
            <a:endParaRPr sz="1400" dirty="0"/>
          </a:p>
          <a:p>
            <a:pPr marL="1371600" lvl="1" indent="-317500" algn="l" rtl="0">
              <a:lnSpc>
                <a:spcPct val="115000"/>
              </a:lnSpc>
              <a:spcBef>
                <a:spcPts val="0"/>
              </a:spcBef>
              <a:spcAft>
                <a:spcPts val="0"/>
              </a:spcAft>
              <a:buSzPts val="1400"/>
              <a:buChar char="○"/>
            </a:pPr>
            <a:r>
              <a:rPr lang="en" sz="1400" dirty="0"/>
              <a:t>Percy Jackson - Rick Riordan</a:t>
            </a:r>
          </a:p>
          <a:p>
            <a:pPr marL="1371600" lvl="1" indent="-317500" algn="l" rtl="0">
              <a:lnSpc>
                <a:spcPct val="115000"/>
              </a:lnSpc>
              <a:spcBef>
                <a:spcPts val="0"/>
              </a:spcBef>
              <a:spcAft>
                <a:spcPts val="0"/>
              </a:spcAft>
              <a:buSzPts val="1400"/>
              <a:buChar char="○"/>
            </a:pPr>
            <a:r>
              <a:rPr lang="en" sz="1400" dirty="0"/>
              <a:t>City of Ember - Jeanne DuPrau</a:t>
            </a:r>
            <a:endParaRPr sz="1400" dirty="0"/>
          </a:p>
        </p:txBody>
      </p:sp>
      <p:sp>
        <p:nvSpPr>
          <p:cNvPr id="73" name="Google Shape;73;p15"/>
          <p:cNvSpPr txBox="1">
            <a:spLocks noGrp="1"/>
          </p:cNvSpPr>
          <p:nvPr>
            <p:ph type="body" idx="4294967295"/>
          </p:nvPr>
        </p:nvSpPr>
        <p:spPr>
          <a:xfrm>
            <a:off x="4572000" y="1001988"/>
            <a:ext cx="3582987" cy="1501775"/>
          </a:xfrm>
          <a:prstGeom prst="rect">
            <a:avLst/>
          </a:prstGeom>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n" sz="1800" dirty="0"/>
              <a:t>Didn’t have to collect summaries to train the model on</a:t>
            </a:r>
            <a:endParaRPr sz="1800" dirty="0"/>
          </a:p>
        </p:txBody>
      </p:sp>
      <p:pic>
        <p:nvPicPr>
          <p:cNvPr id="69" name="Google Shape;69;p15"/>
          <p:cNvPicPr preferRelativeResize="0"/>
          <p:nvPr/>
        </p:nvPicPr>
        <p:blipFill>
          <a:blip r:embed="rId3">
            <a:alphaModFix/>
          </a:blip>
          <a:stretch>
            <a:fillRect/>
          </a:stretch>
        </p:blipFill>
        <p:spPr>
          <a:xfrm>
            <a:off x="2722776" y="2655174"/>
            <a:ext cx="1501410" cy="2343726"/>
          </a:xfrm>
          <a:prstGeom prst="rect">
            <a:avLst/>
          </a:prstGeom>
          <a:noFill/>
          <a:ln>
            <a:noFill/>
          </a:ln>
        </p:spPr>
      </p:pic>
      <p:pic>
        <p:nvPicPr>
          <p:cNvPr id="70" name="Google Shape;70;p15"/>
          <p:cNvPicPr preferRelativeResize="0"/>
          <p:nvPr/>
        </p:nvPicPr>
        <p:blipFill>
          <a:blip r:embed="rId4">
            <a:alphaModFix/>
          </a:blip>
          <a:stretch>
            <a:fillRect/>
          </a:stretch>
        </p:blipFill>
        <p:spPr>
          <a:xfrm>
            <a:off x="422125" y="2646700"/>
            <a:ext cx="1544301" cy="2360676"/>
          </a:xfrm>
          <a:prstGeom prst="rect">
            <a:avLst/>
          </a:prstGeom>
          <a:noFill/>
          <a:ln>
            <a:noFill/>
          </a:ln>
        </p:spPr>
      </p:pic>
      <p:pic>
        <p:nvPicPr>
          <p:cNvPr id="71" name="Google Shape;71;p15"/>
          <p:cNvPicPr preferRelativeResize="0"/>
          <p:nvPr/>
        </p:nvPicPr>
        <p:blipFill>
          <a:blip r:embed="rId5">
            <a:alphaModFix/>
          </a:blip>
          <a:stretch>
            <a:fillRect/>
          </a:stretch>
        </p:blipFill>
        <p:spPr>
          <a:xfrm>
            <a:off x="4980538" y="2646687"/>
            <a:ext cx="1594163" cy="2360699"/>
          </a:xfrm>
          <a:prstGeom prst="rect">
            <a:avLst/>
          </a:prstGeom>
          <a:noFill/>
          <a:ln>
            <a:noFill/>
          </a:ln>
        </p:spPr>
      </p:pic>
      <p:pic>
        <p:nvPicPr>
          <p:cNvPr id="72" name="Google Shape;72;p15"/>
          <p:cNvPicPr preferRelativeResize="0"/>
          <p:nvPr/>
        </p:nvPicPr>
        <p:blipFill>
          <a:blip r:embed="rId6">
            <a:alphaModFix/>
          </a:blip>
          <a:stretch>
            <a:fillRect/>
          </a:stretch>
        </p:blipFill>
        <p:spPr>
          <a:xfrm>
            <a:off x="7094375" y="2655175"/>
            <a:ext cx="1594149" cy="234371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4191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Cleaning &amp; Preprocessing</a:t>
            </a:r>
            <a:endParaRPr/>
          </a:p>
        </p:txBody>
      </p:sp>
      <p:sp>
        <p:nvSpPr>
          <p:cNvPr id="79" name="Google Shape;79;p16"/>
          <p:cNvSpPr txBox="1">
            <a:spLocks noGrp="1"/>
          </p:cNvSpPr>
          <p:nvPr>
            <p:ph type="body" idx="1"/>
          </p:nvPr>
        </p:nvSpPr>
        <p:spPr>
          <a:xfrm>
            <a:off x="311700" y="831898"/>
            <a:ext cx="8793900" cy="3300252"/>
          </a:xfrm>
          <a:prstGeom prst="rect">
            <a:avLst/>
          </a:prstGeom>
        </p:spPr>
        <p:txBody>
          <a:bodyPr spcFirstLastPara="1" wrap="square" lIns="91425" tIns="91425" rIns="91425" bIns="91425" anchor="t" anchorCtr="0">
            <a:normAutofit/>
          </a:bodyPr>
          <a:lstStyle/>
          <a:p>
            <a:pPr marL="457200" lvl="0" indent="-342900" algn="l" rtl="0">
              <a:lnSpc>
                <a:spcPct val="200000"/>
              </a:lnSpc>
              <a:spcBef>
                <a:spcPts val="0"/>
              </a:spcBef>
              <a:spcAft>
                <a:spcPts val="0"/>
              </a:spcAft>
              <a:buSzPts val="1800"/>
              <a:buChar char="●"/>
            </a:pPr>
            <a:r>
              <a:rPr lang="en" sz="1800" dirty="0"/>
              <a:t>Split chapters into sentences</a:t>
            </a:r>
            <a:endParaRPr sz="1800" dirty="0"/>
          </a:p>
          <a:p>
            <a:pPr marL="457200" lvl="0" indent="-342900" algn="l" rtl="0">
              <a:lnSpc>
                <a:spcPct val="200000"/>
              </a:lnSpc>
              <a:spcBef>
                <a:spcPts val="0"/>
              </a:spcBef>
              <a:spcAft>
                <a:spcPts val="0"/>
              </a:spcAft>
              <a:buSzPts val="1800"/>
              <a:buChar char="●"/>
            </a:pPr>
            <a:r>
              <a:rPr lang="en" sz="1800" dirty="0"/>
              <a:t>Removing punctuation, numbers, and special characters</a:t>
            </a:r>
            <a:endParaRPr sz="1800" dirty="0"/>
          </a:p>
          <a:p>
            <a:pPr marL="457200" lvl="0" indent="-342900" algn="l" rtl="0">
              <a:lnSpc>
                <a:spcPct val="200000"/>
              </a:lnSpc>
              <a:spcBef>
                <a:spcPts val="0"/>
              </a:spcBef>
              <a:spcAft>
                <a:spcPts val="0"/>
              </a:spcAft>
              <a:buSzPts val="1800"/>
              <a:buChar char="●"/>
            </a:pPr>
            <a:r>
              <a:rPr lang="en" sz="1800" dirty="0"/>
              <a:t>Converted text to lowercase</a:t>
            </a:r>
            <a:endParaRPr sz="1800" dirty="0"/>
          </a:p>
          <a:p>
            <a:pPr marL="457200" lvl="0" indent="-342900" algn="l" rtl="0">
              <a:lnSpc>
                <a:spcPct val="200000"/>
              </a:lnSpc>
              <a:spcBef>
                <a:spcPts val="0"/>
              </a:spcBef>
              <a:spcAft>
                <a:spcPts val="0"/>
              </a:spcAft>
              <a:buSzPts val="1800"/>
              <a:buChar char="●"/>
            </a:pPr>
            <a:r>
              <a:rPr lang="en" sz="1800" dirty="0"/>
              <a:t>Removed stopwords</a:t>
            </a:r>
            <a:endParaRPr sz="1800" dirty="0"/>
          </a:p>
        </p:txBody>
      </p:sp>
      <p:pic>
        <p:nvPicPr>
          <p:cNvPr id="80" name="Google Shape;80;p16"/>
          <p:cNvPicPr preferRelativeResize="0"/>
          <p:nvPr/>
        </p:nvPicPr>
        <p:blipFill rotWithShape="1">
          <a:blip r:embed="rId3">
            <a:alphaModFix/>
          </a:blip>
          <a:srcRect t="13024" b="10894"/>
          <a:stretch/>
        </p:blipFill>
        <p:spPr>
          <a:xfrm>
            <a:off x="581613" y="3211175"/>
            <a:ext cx="7980776" cy="1743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370275" y="431380"/>
            <a:ext cx="7495800" cy="48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System Architecture</a:t>
            </a:r>
            <a:endParaRPr/>
          </a:p>
        </p:txBody>
      </p:sp>
      <p:grpSp>
        <p:nvGrpSpPr>
          <p:cNvPr id="86" name="Google Shape;86;p17"/>
          <p:cNvGrpSpPr/>
          <p:nvPr/>
        </p:nvGrpSpPr>
        <p:grpSpPr>
          <a:xfrm>
            <a:off x="1772975" y="995482"/>
            <a:ext cx="7074009" cy="672871"/>
            <a:chOff x="444182" y="438789"/>
            <a:chExt cx="7567404" cy="731700"/>
          </a:xfrm>
        </p:grpSpPr>
        <p:sp>
          <p:nvSpPr>
            <p:cNvPr id="87" name="Google Shape;87;p17"/>
            <p:cNvSpPr txBox="1"/>
            <p:nvPr/>
          </p:nvSpPr>
          <p:spPr>
            <a:xfrm>
              <a:off x="444182" y="488975"/>
              <a:ext cx="2271000" cy="6297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None/>
              </a:pPr>
              <a:r>
                <a:rPr lang="en" sz="3500" dirty="0">
                  <a:latin typeface="Roboto Medium"/>
                  <a:ea typeface="Roboto Medium"/>
                  <a:cs typeface="Roboto Medium"/>
                  <a:sym typeface="Roboto Medium"/>
                </a:rPr>
                <a:t>Input</a:t>
              </a:r>
              <a:r>
                <a:rPr lang="en" sz="4200" dirty="0">
                  <a:solidFill>
                    <a:srgbClr val="085631"/>
                  </a:solidFill>
                  <a:latin typeface="Roboto Medium"/>
                  <a:ea typeface="Roboto Medium"/>
                  <a:cs typeface="Roboto Medium"/>
                  <a:sym typeface="Roboto Medium"/>
                </a:rPr>
                <a:t> </a:t>
              </a:r>
              <a:endParaRPr sz="4200" dirty="0">
                <a:solidFill>
                  <a:srgbClr val="085631"/>
                </a:solidFill>
                <a:latin typeface="Roboto Medium"/>
                <a:ea typeface="Roboto Medium"/>
                <a:cs typeface="Roboto Medium"/>
                <a:sym typeface="Roboto Medium"/>
              </a:endParaRPr>
            </a:p>
          </p:txBody>
        </p:sp>
        <p:sp>
          <p:nvSpPr>
            <p:cNvPr id="88" name="Google Shape;88;p17"/>
            <p:cNvSpPr/>
            <p:nvPr/>
          </p:nvSpPr>
          <p:spPr>
            <a:xfrm>
              <a:off x="2789785" y="438789"/>
              <a:ext cx="5221800" cy="731700"/>
            </a:xfrm>
            <a:prstGeom prst="rect">
              <a:avLst/>
            </a:prstGeom>
            <a:solidFill>
              <a:srgbClr val="085631"/>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89" name="Google Shape;89;p17"/>
            <p:cNvSpPr txBox="1"/>
            <p:nvPr/>
          </p:nvSpPr>
          <p:spPr>
            <a:xfrm>
              <a:off x="2914389" y="523065"/>
              <a:ext cx="4765800" cy="5754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sz="1500">
                  <a:solidFill>
                    <a:srgbClr val="FFFFFF"/>
                  </a:solidFill>
                  <a:latin typeface="Roboto"/>
                  <a:ea typeface="Roboto"/>
                  <a:cs typeface="Roboto"/>
                  <a:sym typeface="Roboto"/>
                </a:rPr>
                <a:t>Read in chapter text</a:t>
              </a:r>
              <a:endParaRPr sz="1500">
                <a:solidFill>
                  <a:srgbClr val="FFFFFF"/>
                </a:solidFill>
                <a:latin typeface="Roboto"/>
                <a:ea typeface="Roboto"/>
                <a:cs typeface="Roboto"/>
                <a:sym typeface="Roboto"/>
              </a:endParaRPr>
            </a:p>
          </p:txBody>
        </p:sp>
      </p:grpSp>
      <p:grpSp>
        <p:nvGrpSpPr>
          <p:cNvPr id="90" name="Google Shape;90;p17"/>
          <p:cNvGrpSpPr/>
          <p:nvPr/>
        </p:nvGrpSpPr>
        <p:grpSpPr>
          <a:xfrm>
            <a:off x="1479470" y="1808740"/>
            <a:ext cx="7029586" cy="672871"/>
            <a:chOff x="130205" y="1323150"/>
            <a:chExt cx="7519882" cy="731700"/>
          </a:xfrm>
        </p:grpSpPr>
        <p:sp>
          <p:nvSpPr>
            <p:cNvPr id="91" name="Google Shape;91;p17"/>
            <p:cNvSpPr txBox="1"/>
            <p:nvPr/>
          </p:nvSpPr>
          <p:spPr>
            <a:xfrm>
              <a:off x="130205" y="1373362"/>
              <a:ext cx="2585100" cy="6297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None/>
              </a:pPr>
              <a:r>
                <a:rPr lang="en" sz="3500" dirty="0">
                  <a:latin typeface="Roboto Medium"/>
                  <a:ea typeface="Roboto Medium"/>
                  <a:cs typeface="Roboto Medium"/>
                  <a:sym typeface="Roboto Medium"/>
                </a:rPr>
                <a:t>Cleaning</a:t>
              </a:r>
              <a:endParaRPr sz="3500" dirty="0">
                <a:latin typeface="Roboto Medium"/>
                <a:ea typeface="Roboto Medium"/>
                <a:cs typeface="Roboto Medium"/>
                <a:sym typeface="Roboto Medium"/>
              </a:endParaRPr>
            </a:p>
          </p:txBody>
        </p:sp>
        <p:sp>
          <p:nvSpPr>
            <p:cNvPr id="92" name="Google Shape;92;p17"/>
            <p:cNvSpPr/>
            <p:nvPr/>
          </p:nvSpPr>
          <p:spPr>
            <a:xfrm>
              <a:off x="2789787" y="1323150"/>
              <a:ext cx="4860300" cy="731700"/>
            </a:xfrm>
            <a:prstGeom prst="rect">
              <a:avLst/>
            </a:prstGeom>
            <a:solidFill>
              <a:srgbClr val="0B7140"/>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93" name="Google Shape;93;p17"/>
            <p:cNvSpPr txBox="1"/>
            <p:nvPr/>
          </p:nvSpPr>
          <p:spPr>
            <a:xfrm>
              <a:off x="2914387" y="1529721"/>
              <a:ext cx="4373100" cy="330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sz="1500">
                  <a:solidFill>
                    <a:srgbClr val="FFFFFF"/>
                  </a:solidFill>
                  <a:latin typeface="Roboto"/>
                  <a:ea typeface="Roboto"/>
                  <a:cs typeface="Roboto"/>
                  <a:sym typeface="Roboto"/>
                </a:rPr>
                <a:t>Normalize text, remove stopwords, split into sentences</a:t>
              </a:r>
              <a:endParaRPr sz="1500">
                <a:solidFill>
                  <a:srgbClr val="FFFFFF"/>
                </a:solidFill>
                <a:latin typeface="Roboto"/>
                <a:ea typeface="Roboto"/>
                <a:cs typeface="Roboto"/>
                <a:sym typeface="Roboto"/>
              </a:endParaRPr>
            </a:p>
          </p:txBody>
        </p:sp>
      </p:grpSp>
      <p:grpSp>
        <p:nvGrpSpPr>
          <p:cNvPr id="94" name="Google Shape;94;p17"/>
          <p:cNvGrpSpPr/>
          <p:nvPr/>
        </p:nvGrpSpPr>
        <p:grpSpPr>
          <a:xfrm>
            <a:off x="297020" y="2618999"/>
            <a:ext cx="8511079" cy="672871"/>
            <a:chOff x="-1134717" y="2204250"/>
            <a:chExt cx="9104706" cy="731700"/>
          </a:xfrm>
        </p:grpSpPr>
        <p:sp>
          <p:nvSpPr>
            <p:cNvPr id="95" name="Google Shape;95;p17"/>
            <p:cNvSpPr txBox="1"/>
            <p:nvPr/>
          </p:nvSpPr>
          <p:spPr>
            <a:xfrm>
              <a:off x="-1134717" y="2254458"/>
              <a:ext cx="3849900" cy="6297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None/>
              </a:pPr>
              <a:r>
                <a:rPr lang="en" sz="3500" dirty="0">
                  <a:latin typeface="Roboto Medium"/>
                  <a:ea typeface="Roboto Medium"/>
                  <a:cs typeface="Roboto Medium"/>
                  <a:sym typeface="Roboto Medium"/>
                </a:rPr>
                <a:t>Similarity Scores</a:t>
              </a:r>
              <a:endParaRPr sz="3500" dirty="0">
                <a:latin typeface="Roboto Medium"/>
                <a:ea typeface="Roboto Medium"/>
                <a:cs typeface="Roboto Medium"/>
                <a:sym typeface="Roboto Medium"/>
              </a:endParaRPr>
            </a:p>
          </p:txBody>
        </p:sp>
        <p:sp>
          <p:nvSpPr>
            <p:cNvPr id="96" name="Google Shape;96;p17"/>
            <p:cNvSpPr/>
            <p:nvPr/>
          </p:nvSpPr>
          <p:spPr>
            <a:xfrm>
              <a:off x="2789787" y="2204250"/>
              <a:ext cx="4497600" cy="731700"/>
            </a:xfrm>
            <a:prstGeom prst="rect">
              <a:avLst/>
            </a:prstGeom>
            <a:solidFill>
              <a:srgbClr val="0B7743"/>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97" name="Google Shape;97;p17"/>
            <p:cNvSpPr txBox="1"/>
            <p:nvPr/>
          </p:nvSpPr>
          <p:spPr>
            <a:xfrm>
              <a:off x="2914389" y="2410808"/>
              <a:ext cx="5055600" cy="330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sz="1500">
                  <a:solidFill>
                    <a:srgbClr val="FFFFFF"/>
                  </a:solidFill>
                  <a:latin typeface="Roboto"/>
                  <a:ea typeface="Roboto"/>
                  <a:cs typeface="Roboto"/>
                  <a:sym typeface="Roboto"/>
                </a:rPr>
                <a:t>Calculate sentence similarity using GloVe embeddings</a:t>
              </a:r>
              <a:endParaRPr sz="1500">
                <a:solidFill>
                  <a:srgbClr val="FFFFFF"/>
                </a:solidFill>
                <a:latin typeface="Roboto"/>
                <a:ea typeface="Roboto"/>
                <a:cs typeface="Roboto"/>
                <a:sym typeface="Roboto"/>
              </a:endParaRPr>
            </a:p>
          </p:txBody>
        </p:sp>
      </p:grpSp>
      <p:grpSp>
        <p:nvGrpSpPr>
          <p:cNvPr id="98" name="Google Shape;98;p17"/>
          <p:cNvGrpSpPr/>
          <p:nvPr/>
        </p:nvGrpSpPr>
        <p:grpSpPr>
          <a:xfrm>
            <a:off x="1523879" y="3432270"/>
            <a:ext cx="6308195" cy="672871"/>
            <a:chOff x="177712" y="3088625"/>
            <a:chExt cx="6748176" cy="731700"/>
          </a:xfrm>
        </p:grpSpPr>
        <p:sp>
          <p:nvSpPr>
            <p:cNvPr id="99" name="Google Shape;99;p17"/>
            <p:cNvSpPr txBox="1"/>
            <p:nvPr/>
          </p:nvSpPr>
          <p:spPr>
            <a:xfrm>
              <a:off x="177712" y="3138815"/>
              <a:ext cx="2537400" cy="6297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None/>
              </a:pPr>
              <a:r>
                <a:rPr lang="en" sz="3500" dirty="0">
                  <a:latin typeface="Roboto Medium"/>
                  <a:ea typeface="Roboto Medium"/>
                  <a:cs typeface="Roboto Medium"/>
                  <a:sym typeface="Roboto Medium"/>
                </a:rPr>
                <a:t>PageRank</a:t>
              </a:r>
              <a:endParaRPr sz="3500" dirty="0">
                <a:latin typeface="Roboto Medium"/>
                <a:ea typeface="Roboto Medium"/>
                <a:cs typeface="Roboto Medium"/>
                <a:sym typeface="Roboto Medium"/>
              </a:endParaRPr>
            </a:p>
          </p:txBody>
        </p:sp>
        <p:sp>
          <p:nvSpPr>
            <p:cNvPr id="100" name="Google Shape;100;p17"/>
            <p:cNvSpPr/>
            <p:nvPr/>
          </p:nvSpPr>
          <p:spPr>
            <a:xfrm>
              <a:off x="2789787" y="3088625"/>
              <a:ext cx="4136100" cy="731700"/>
            </a:xfrm>
            <a:prstGeom prst="rect">
              <a:avLst/>
            </a:prstGeom>
            <a:solidFill>
              <a:srgbClr val="0C8148"/>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101" name="Google Shape;101;p17"/>
            <p:cNvSpPr txBox="1"/>
            <p:nvPr/>
          </p:nvSpPr>
          <p:spPr>
            <a:xfrm>
              <a:off x="2914388" y="3295179"/>
              <a:ext cx="3849900" cy="330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sz="1500">
                  <a:solidFill>
                    <a:srgbClr val="FFFFFF"/>
                  </a:solidFill>
                  <a:latin typeface="Roboto"/>
                  <a:ea typeface="Roboto"/>
                  <a:cs typeface="Roboto"/>
                  <a:sym typeface="Roboto"/>
                </a:rPr>
                <a:t>Rank the sentences by importance</a:t>
              </a:r>
              <a:endParaRPr sz="1500">
                <a:solidFill>
                  <a:srgbClr val="FFFFFF"/>
                </a:solidFill>
                <a:latin typeface="Roboto"/>
                <a:ea typeface="Roboto"/>
                <a:cs typeface="Roboto"/>
                <a:sym typeface="Roboto"/>
              </a:endParaRPr>
            </a:p>
          </p:txBody>
        </p:sp>
      </p:grpSp>
      <p:grpSp>
        <p:nvGrpSpPr>
          <p:cNvPr id="102" name="Google Shape;102;p17"/>
          <p:cNvGrpSpPr/>
          <p:nvPr/>
        </p:nvGrpSpPr>
        <p:grpSpPr>
          <a:xfrm>
            <a:off x="2238587" y="4245542"/>
            <a:ext cx="5256959" cy="672871"/>
            <a:chOff x="942269" y="3973000"/>
            <a:chExt cx="5623618" cy="731700"/>
          </a:xfrm>
        </p:grpSpPr>
        <p:sp>
          <p:nvSpPr>
            <p:cNvPr id="103" name="Google Shape;103;p17"/>
            <p:cNvSpPr txBox="1"/>
            <p:nvPr/>
          </p:nvSpPr>
          <p:spPr>
            <a:xfrm>
              <a:off x="942269" y="4023178"/>
              <a:ext cx="1772700" cy="6297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None/>
              </a:pPr>
              <a:r>
                <a:rPr lang="en" sz="3500" dirty="0">
                  <a:latin typeface="Roboto Medium"/>
                  <a:ea typeface="Roboto Medium"/>
                  <a:cs typeface="Roboto Medium"/>
                  <a:sym typeface="Roboto Medium"/>
                </a:rPr>
                <a:t>Output</a:t>
              </a:r>
              <a:endParaRPr sz="3500" dirty="0">
                <a:latin typeface="Roboto Medium"/>
                <a:ea typeface="Roboto Medium"/>
                <a:cs typeface="Roboto Medium"/>
                <a:sym typeface="Roboto Medium"/>
              </a:endParaRPr>
            </a:p>
          </p:txBody>
        </p:sp>
        <p:sp>
          <p:nvSpPr>
            <p:cNvPr id="104" name="Google Shape;104;p17"/>
            <p:cNvSpPr/>
            <p:nvPr/>
          </p:nvSpPr>
          <p:spPr>
            <a:xfrm>
              <a:off x="2789787" y="3973000"/>
              <a:ext cx="3776100" cy="731700"/>
            </a:xfrm>
            <a:prstGeom prst="rect">
              <a:avLst/>
            </a:prstGeom>
            <a:solidFill>
              <a:srgbClr val="0E9453"/>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105" name="Google Shape;105;p17"/>
            <p:cNvSpPr txBox="1"/>
            <p:nvPr/>
          </p:nvSpPr>
          <p:spPr>
            <a:xfrm>
              <a:off x="2902988" y="4179560"/>
              <a:ext cx="3497700" cy="3306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 sz="1500">
                  <a:solidFill>
                    <a:srgbClr val="FFFFFF"/>
                  </a:solidFill>
                  <a:latin typeface="Roboto"/>
                  <a:ea typeface="Roboto"/>
                  <a:cs typeface="Roboto"/>
                  <a:sym typeface="Roboto"/>
                </a:rPr>
                <a:t>Print out the top sentences; Our summary</a:t>
              </a:r>
              <a:endParaRPr sz="1500">
                <a:solidFill>
                  <a:srgbClr val="FFFFFF"/>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Results</a:t>
            </a:r>
            <a:endParaRPr/>
          </a:p>
        </p:txBody>
      </p:sp>
      <p:sp>
        <p:nvSpPr>
          <p:cNvPr id="111" name="Google Shape;111;p18"/>
          <p:cNvSpPr txBox="1"/>
          <p:nvPr/>
        </p:nvSpPr>
        <p:spPr>
          <a:xfrm>
            <a:off x="4719975" y="1367200"/>
            <a:ext cx="3924600" cy="354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50" dirty="0">
                <a:solidFill>
                  <a:srgbClr val="2A2A2A"/>
                </a:solidFill>
                <a:highlight>
                  <a:srgbClr val="FFFFFF"/>
                </a:highlight>
              </a:rPr>
              <a:t>The story starts off by describing the Dursley family. This family took pride in being as normal as possible. Mr. Dursley soon started to notice some peculiar events; the first event being a cat reading a map. Mr. Dursley assumed it to be a trick of the light, and continued on his normal way to work. At work he noticed many people wearing cloaks. Mr. Dursley didn’t think much of it, until he heard them murmur about his sister-in-law’s family, the Potters. Many other strange events took place that night, such as owls flying about during the day, and many shooting stars. The story then skips to a man named Albus Dumbledore on the Dursley’s street. The same cat Mr. Dursley noticed morphed into a woman by the name of Professor Mcgonagall. The two talk about how a seemingly evil you-know-who, or Voldemort, has gone away for good. They also talk about how he killed Harry Potter’s parents, Lily and James, but he failed to kill the little boy Harry. Then a man named Hagrid brings Harry, and leaves him with his only living family… The Dursley’s.</a:t>
            </a:r>
            <a:endParaRPr dirty="0"/>
          </a:p>
        </p:txBody>
      </p:sp>
      <p:sp>
        <p:nvSpPr>
          <p:cNvPr id="112" name="Google Shape;112;p18"/>
          <p:cNvSpPr txBox="1"/>
          <p:nvPr/>
        </p:nvSpPr>
        <p:spPr>
          <a:xfrm>
            <a:off x="1006943" y="961645"/>
            <a:ext cx="2828929"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dirty="0"/>
              <a:t>System Generated Summary</a:t>
            </a:r>
            <a:endParaRPr u="sng" dirty="0"/>
          </a:p>
        </p:txBody>
      </p:sp>
      <p:sp>
        <p:nvSpPr>
          <p:cNvPr id="113" name="Google Shape;113;p18"/>
          <p:cNvSpPr txBox="1"/>
          <p:nvPr/>
        </p:nvSpPr>
        <p:spPr>
          <a:xfrm>
            <a:off x="5348167" y="961645"/>
            <a:ext cx="2668216"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dirty="0"/>
              <a:t>Human Written Summary</a:t>
            </a:r>
            <a:endParaRPr u="sng" dirty="0"/>
          </a:p>
        </p:txBody>
      </p:sp>
      <p:pic>
        <p:nvPicPr>
          <p:cNvPr id="114" name="Google Shape;114;p18"/>
          <p:cNvPicPr preferRelativeResize="0"/>
          <p:nvPr/>
        </p:nvPicPr>
        <p:blipFill>
          <a:blip r:embed="rId3">
            <a:alphaModFix/>
          </a:blip>
          <a:stretch>
            <a:fillRect/>
          </a:stretch>
        </p:blipFill>
        <p:spPr>
          <a:xfrm>
            <a:off x="390625" y="1405350"/>
            <a:ext cx="4061567" cy="347149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Lessons Learned</a:t>
            </a:r>
            <a:endParaRPr/>
          </a:p>
        </p:txBody>
      </p:sp>
      <p:sp>
        <p:nvSpPr>
          <p:cNvPr id="120" name="Google Shape;120;p19"/>
          <p:cNvSpPr txBox="1">
            <a:spLocks noGrp="1"/>
          </p:cNvSpPr>
          <p:nvPr>
            <p:ph type="body" idx="1"/>
          </p:nvPr>
        </p:nvSpPr>
        <p:spPr>
          <a:xfrm>
            <a:off x="311700" y="1152475"/>
            <a:ext cx="8214000" cy="3416400"/>
          </a:xfrm>
          <a:prstGeom prst="rect">
            <a:avLst/>
          </a:prstGeom>
        </p:spPr>
        <p:txBody>
          <a:bodyPr spcFirstLastPara="1" wrap="square" lIns="91425" tIns="91425" rIns="91425" bIns="91425" anchor="t" anchorCtr="0">
            <a:normAutofit/>
          </a:bodyPr>
          <a:lstStyle/>
          <a:p>
            <a:pPr marL="457200" lvl="0" indent="-355600" algn="l" rtl="0">
              <a:lnSpc>
                <a:spcPct val="150000"/>
              </a:lnSpc>
              <a:spcBef>
                <a:spcPts val="0"/>
              </a:spcBef>
              <a:spcAft>
                <a:spcPts val="0"/>
              </a:spcAft>
              <a:buSzPts val="2000"/>
              <a:buChar char="●"/>
            </a:pPr>
            <a:r>
              <a:rPr lang="en" sz="2000" dirty="0"/>
              <a:t>PageRank algorithm poor for this project</a:t>
            </a:r>
            <a:endParaRPr sz="2000" dirty="0"/>
          </a:p>
          <a:p>
            <a:pPr marL="914400" lvl="1" indent="-330200" algn="l" rtl="0">
              <a:lnSpc>
                <a:spcPct val="150000"/>
              </a:lnSpc>
              <a:spcBef>
                <a:spcPts val="0"/>
              </a:spcBef>
              <a:spcAft>
                <a:spcPts val="0"/>
              </a:spcAft>
              <a:buSzPts val="1600"/>
              <a:buChar char="○"/>
            </a:pPr>
            <a:r>
              <a:rPr lang="en" sz="1600" dirty="0"/>
              <a:t>Out of order information based on importance </a:t>
            </a:r>
            <a:endParaRPr sz="1600" dirty="0"/>
          </a:p>
          <a:p>
            <a:pPr marL="914400" lvl="1" indent="-330200" algn="l" rtl="0">
              <a:lnSpc>
                <a:spcPct val="200000"/>
              </a:lnSpc>
              <a:spcBef>
                <a:spcPts val="0"/>
              </a:spcBef>
              <a:spcAft>
                <a:spcPts val="0"/>
              </a:spcAft>
              <a:buSzPts val="1600"/>
              <a:buChar char="○"/>
            </a:pPr>
            <a:r>
              <a:rPr lang="en" sz="1600" dirty="0"/>
              <a:t>Doesn’t make sense</a:t>
            </a:r>
            <a:endParaRPr sz="1600" dirty="0"/>
          </a:p>
          <a:p>
            <a:pPr marL="457200" lvl="0" indent="-355600" algn="l" rtl="0">
              <a:lnSpc>
                <a:spcPct val="250000"/>
              </a:lnSpc>
              <a:spcBef>
                <a:spcPts val="0"/>
              </a:spcBef>
              <a:spcAft>
                <a:spcPts val="0"/>
              </a:spcAft>
              <a:buSzPts val="2000"/>
              <a:buChar char="●"/>
            </a:pPr>
            <a:r>
              <a:rPr lang="en" sz="2000" dirty="0"/>
              <a:t>Better suited for highlighting important information in smaller articles</a:t>
            </a:r>
            <a:endParaRPr sz="2000" dirty="0"/>
          </a:p>
          <a:p>
            <a:pPr marL="457200" lvl="0" indent="-355600" algn="l" rtl="0">
              <a:spcBef>
                <a:spcPts val="1000"/>
              </a:spcBef>
              <a:spcAft>
                <a:spcPts val="0"/>
              </a:spcAft>
              <a:buSzPts val="2000"/>
              <a:buChar char="●"/>
            </a:pPr>
            <a:r>
              <a:rPr lang="en" sz="2000" dirty="0"/>
              <a:t>A different summarization model would likely yield better results</a:t>
            </a:r>
            <a:endParaRPr sz="200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TM03457452[[fn=Celestial]]</Template>
  <TotalTime>109</TotalTime>
  <Words>1468</Words>
  <Application>Microsoft Office PowerPoint</Application>
  <PresentationFormat>On-screen Show (16:9)</PresentationFormat>
  <Paragraphs>58</Paragraphs>
  <Slides>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Calibri</vt:lpstr>
      <vt:lpstr>Roboto Medium</vt:lpstr>
      <vt:lpstr>Calibri Light</vt:lpstr>
      <vt:lpstr>Roboto</vt:lpstr>
      <vt:lpstr>-apple-system</vt:lpstr>
      <vt:lpstr>Arial</vt:lpstr>
      <vt:lpstr>Celestial</vt:lpstr>
      <vt:lpstr>Book Chapter Summarization</vt:lpstr>
      <vt:lpstr>Introduction</vt:lpstr>
      <vt:lpstr>Data Collection</vt:lpstr>
      <vt:lpstr>Data Cleaning &amp; Preprocessing</vt:lpstr>
      <vt:lpstr>System Architecture</vt:lpstr>
      <vt:lpstr>Results</vt:lpstr>
      <vt:lpstr>Lessons Learned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 Chapter Summarization</dc:title>
  <cp:lastModifiedBy>Harley, Stuart</cp:lastModifiedBy>
  <cp:revision>6</cp:revision>
  <dcterms:modified xsi:type="dcterms:W3CDTF">2022-05-18T13:44:08Z</dcterms:modified>
</cp:coreProperties>
</file>